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4661" r:id="rId4"/>
  </p:sldMasterIdLst>
  <p:notesMasterIdLst>
    <p:notesMasterId r:id="rId17"/>
  </p:notesMasterIdLst>
  <p:sldIdLst>
    <p:sldId id="447" r:id="rId5"/>
    <p:sldId id="458" r:id="rId6"/>
    <p:sldId id="453" r:id="rId7"/>
    <p:sldId id="434" r:id="rId8"/>
    <p:sldId id="459" r:id="rId9"/>
    <p:sldId id="460" r:id="rId10"/>
    <p:sldId id="457" r:id="rId11"/>
    <p:sldId id="463" r:id="rId12"/>
    <p:sldId id="464" r:id="rId13"/>
    <p:sldId id="465" r:id="rId14"/>
    <p:sldId id="462" r:id="rId15"/>
    <p:sldId id="448" r:id="rId1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006600"/>
    <a:srgbClr val="005AA9"/>
    <a:srgbClr val="00B050"/>
    <a:srgbClr val="3E699D"/>
    <a:srgbClr val="339933"/>
    <a:srgbClr val="000000"/>
    <a:srgbClr val="B14141"/>
    <a:srgbClr val="BE4E4E"/>
    <a:srgbClr val="7FA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8" autoAdjust="0"/>
    <p:restoredTop sz="94628" autoAdjust="0"/>
  </p:normalViewPr>
  <p:slideViewPr>
    <p:cSldViewPr>
      <p:cViewPr>
        <p:scale>
          <a:sx n="125" d="100"/>
          <a:sy n="125" d="100"/>
        </p:scale>
        <p:origin x="-136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 2017 год </a:t>
            </a:r>
          </a:p>
        </c:rich>
      </c:tx>
      <c:layout>
        <c:manualLayout>
          <c:xMode val="edge"/>
          <c:yMode val="edge"/>
          <c:x val="2.0659150043365132E-2"/>
          <c:y val="1.8408941485864562E-2"/>
        </c:manualLayout>
      </c:layout>
      <c:overlay val="0"/>
    </c:title>
    <c:autoTitleDeleted val="0"/>
    <c:view3D>
      <c:rotX val="75"/>
      <c:rotY val="141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775696639767196E-3"/>
          <c:y val="0"/>
          <c:w val="0.99523474664431222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требований  (тыс. руб.)</c:v>
                </c:pt>
              </c:strCache>
            </c:strRef>
          </c:tx>
          <c:explosion val="21"/>
          <c:dPt>
            <c:idx val="0"/>
            <c:bubble3D val="0"/>
            <c:explosion val="1"/>
            <c:spPr>
              <a:scene3d>
                <a:camera prst="orthographicFront"/>
                <a:lightRig rig="threePt" dir="t"/>
              </a:scene3d>
              <a:sp3d>
                <a:bevelT w="19050" h="88900"/>
              </a:sp3d>
            </c:spPr>
          </c:dPt>
          <c:dPt>
            <c:idx val="1"/>
            <c:bubble3D val="0"/>
            <c:explosion val="16"/>
          </c:dPt>
          <c:dPt>
            <c:idx val="2"/>
            <c:bubble3D val="0"/>
            <c:explosion val="1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 в ползу налогового органа</c:v>
                </c:pt>
                <c:pt idx="1">
                  <c:v>в пользу налогоплательщика </c:v>
                </c:pt>
                <c:pt idx="2">
                  <c:v>частично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0.48</c:v>
                </c:pt>
                <c:pt idx="1">
                  <c:v>0.2</c:v>
                </c:pt>
                <c:pt idx="2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"/>
          <c:y val="0.80531947638477075"/>
          <c:w val="0.99789354213168235"/>
          <c:h val="0.18026296834824496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2018 </a:t>
            </a:r>
            <a:r>
              <a:rPr lang="ru-RU" dirty="0"/>
              <a:t>год </a:t>
            </a:r>
          </a:p>
        </c:rich>
      </c:tx>
      <c:layout>
        <c:manualLayout>
          <c:xMode val="edge"/>
          <c:yMode val="edge"/>
          <c:x val="2.0659150043365132E-2"/>
          <c:y val="1.8408941485864562E-2"/>
        </c:manualLayout>
      </c:layout>
      <c:overlay val="0"/>
    </c:title>
    <c:autoTitleDeleted val="0"/>
    <c:view3D>
      <c:rotX val="75"/>
      <c:rotY val="141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7653435332582093E-3"/>
          <c:y val="0"/>
          <c:w val="0.99523474664431222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требований  (тыс. руб.)</c:v>
                </c:pt>
              </c:strCache>
            </c:strRef>
          </c:tx>
          <c:dPt>
            <c:idx val="0"/>
            <c:bubble3D val="0"/>
            <c:explosion val="7"/>
            <c:spPr>
              <a:scene3d>
                <a:camera prst="orthographicFront"/>
                <a:lightRig rig="threePt" dir="t"/>
              </a:scene3d>
              <a:sp3d>
                <a:bevelT w="19050" h="88900"/>
              </a:sp3d>
            </c:spPr>
          </c:dPt>
          <c:dPt>
            <c:idx val="1"/>
            <c:bubble3D val="0"/>
            <c:explosion val="19"/>
          </c:dPt>
          <c:dPt>
            <c:idx val="2"/>
            <c:bubble3D val="0"/>
            <c:explosion val="9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 в ползу налогового органа</c:v>
                </c:pt>
                <c:pt idx="1">
                  <c:v>в пользу налогоплательщика </c:v>
                </c:pt>
                <c:pt idx="2">
                  <c:v>частично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0.66</c:v>
                </c:pt>
                <c:pt idx="1">
                  <c:v>0.13</c:v>
                </c:pt>
                <c:pt idx="2">
                  <c:v>0.22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8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297" y="8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003DBE4-B52B-44C5-A990-2D9C531D824E}" type="datetimeFigureOut">
              <a:rPr lang="ru-RU"/>
              <a:pPr>
                <a:defRPr/>
              </a:pPr>
              <a:t>15.05.2019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10" tIns="46155" rIns="92310" bIns="46155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03" y="4715794"/>
            <a:ext cx="5440074" cy="4465071"/>
          </a:xfrm>
          <a:prstGeom prst="rect">
            <a:avLst/>
          </a:prstGeom>
        </p:spPr>
        <p:txBody>
          <a:bodyPr vert="horz" lIns="92310" tIns="46155" rIns="92310" bIns="4615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395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297" y="9428395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E52DE7E-2463-4B80-9268-C678072E15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023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73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D93B-E4CA-4ECB-A2B7-4A1BB0D5A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0042-BC60-4839-BD8F-01E7BC740B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64F5-9C00-4302-931B-ABD63F26BE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59E92-38F0-4E8A-BE7E-9F83AACD50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A7A41C9-34D2-406C-B697-A05E74B416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B0E8-1212-4511-9BA9-4CAE7A95A0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BBDB4-CE15-429B-A91F-DAF49B812A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CA9D-8F5D-41D1-BC99-93FE1E1D07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DB9AC-CDB1-41D1-8944-CDB738B5F8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9C8BB-1265-4BC9-87C4-B1EE1F87AD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7C450-58BE-422E-A5A8-CD6B7A87B7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A6B5A95-5B05-473E-88E2-2B98CBECC3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77C09-91FC-4580-8762-1E93BD604E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5FD2-4543-46E9-A0FC-AE6670E32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97E2-4CCD-4505-BD8C-976DB63E12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B735-57BC-4261-BA74-DB76D57B73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FE9032C-1415-41F2-8CEB-080EEC0887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78E8C-80D7-4BBD-803A-4AB7C873D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9ABA3-6A37-4CC3-814C-60CCB690F2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60ACE-5F43-44E1-9B3C-8E7A0704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356A-DFF8-4A83-AD6B-5971841E4F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D96B-5AD5-4A50-B1BD-5E7D799EDC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5D54C-66C6-4DBD-9AB3-DEFAA1A66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83B01-6409-4EE3-B2B0-D3FB623375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32E8-0E83-4490-AF70-21B4CB994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77C9F-8E5F-4DA4-8902-67D505FC03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85CD9-56B7-4651-90FC-0E1D4ED207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CB6AA-F6F7-4FB9-B462-DA11E4F41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081F-E37B-47E2-B69A-B09013DAE3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61E77-463A-4015-8B1F-CA6EF0C18E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7FAE2-FB10-4729-8E80-EAEFA862F8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4E588-D619-4C99-90C6-56AFCFF07C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ED768-FB8C-4239-8E19-C8F9E6C798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96E5E59-44CF-4EFF-8DFE-34B567C52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29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31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D385957-5252-48BA-B02E-E1F782A8B8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317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3319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8" r:id="rId1"/>
    <p:sldLayoutId id="2147484719" r:id="rId2"/>
    <p:sldLayoutId id="2147484720" r:id="rId3"/>
    <p:sldLayoutId id="2147484721" r:id="rId4"/>
    <p:sldLayoutId id="2147484722" r:id="rId5"/>
    <p:sldLayoutId id="2147484723" r:id="rId6"/>
    <p:sldLayoutId id="2147484724" r:id="rId7"/>
    <p:sldLayoutId id="2147484725" r:id="rId8"/>
    <p:sldLayoutId id="2147484726" r:id="rId9"/>
    <p:sldLayoutId id="2147484727" r:id="rId10"/>
    <p:sldLayoutId id="21474847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3A304F6-ED90-4D3E-B384-AD2A4FA077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605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607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9765679-BEBA-4483-A580-85B94F47C3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06" r:id="rId6"/>
    <p:sldLayoutId id="2147484745" r:id="rId7"/>
    <p:sldLayoutId id="2147484746" r:id="rId8"/>
    <p:sldLayoutId id="2147484705" r:id="rId9"/>
    <p:sldLayoutId id="2147484704" r:id="rId10"/>
    <p:sldLayoutId id="2147484703" r:id="rId11"/>
    <p:sldLayoutId id="2147484702" r:id="rId12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gif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2232248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latin typeface="Arial Narrow" panose="020B0606020202030204" pitchFamily="34" charset="0"/>
                <a:cs typeface="Arial" pitchFamily="34" charset="0"/>
              </a:rPr>
              <a:t>  </a:t>
            </a:r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Складывающаяся судебная практика по вопросам применения положений статьи 54.1 Налогового кодекса Российской Федерации</a:t>
            </a:r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 </a:t>
            </a:r>
            <a:endParaRPr lang="ru-RU" sz="2800" i="1" dirty="0" smtClean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85800" y="5379915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Arial Narrow" pitchFamily="34" charset="0"/>
                <a:cs typeface="Times New Roman" pitchFamily="18" charset="0"/>
              </a:rPr>
              <a:t>Начальник правового отдела УФНС России по Республике Хакасия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 Narrow" pitchFamily="34" charset="0"/>
                <a:cs typeface="Times New Roman" pitchFamily="18" charset="0"/>
              </a:rPr>
              <a:t>Соболева Татьяна Анатольевна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5" y="1606872"/>
            <a:ext cx="7974069" cy="45719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dirty="0" smtClean="0"/>
              <a:t> </a:t>
            </a: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E46C0A"/>
                </a:solidFill>
              </a:rPr>
              <a:t>Пункт </a:t>
            </a:r>
            <a:r>
              <a:rPr lang="ru-RU" dirty="0" smtClean="0">
                <a:solidFill>
                  <a:srgbClr val="E46C0A"/>
                </a:solidFill>
              </a:rPr>
              <a:t>1 и 2 </a:t>
            </a:r>
            <a:r>
              <a:rPr lang="ru-RU" dirty="0" smtClean="0">
                <a:solidFill>
                  <a:srgbClr val="E46C0A"/>
                </a:solidFill>
              </a:rPr>
              <a:t>статьи 54.1 НК 	</a:t>
            </a:r>
            <a:endParaRPr lang="ru-RU" dirty="0">
              <a:solidFill>
                <a:srgbClr val="E46C0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0" y="6041425"/>
            <a:ext cx="619712" cy="631834"/>
          </a:xfrm>
          <a:prstGeom prst="rect">
            <a:avLst/>
          </a:prstGeom>
        </p:spPr>
        <p:txBody>
          <a:bodyPr/>
          <a:lstStyle/>
          <a:p>
            <a:fld id="{BC7779C1-1859-4A93-AA84-EEF930EF0EFE}" type="slidenum">
              <a:rPr lang="ru-RU" smtClean="0"/>
              <a:t>10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82540" y="1916832"/>
            <a:ext cx="4761035" cy="43081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2400" dirty="0" smtClean="0">
                <a:solidFill>
                  <a:srgbClr val="FF0000"/>
                </a:solidFill>
              </a:rPr>
              <a:t>Совершение ничтожных сделок как и Искажения </a:t>
            </a:r>
            <a:r>
              <a:rPr lang="ru-RU" sz="2400" dirty="0" smtClean="0">
                <a:solidFill>
                  <a:srgbClr val="FF0000"/>
                </a:solidFill>
              </a:rPr>
              <a:t>НЕ </a:t>
            </a:r>
            <a:r>
              <a:rPr lang="ru-RU" sz="2400" dirty="0">
                <a:solidFill>
                  <a:srgbClr val="FF0000"/>
                </a:solidFill>
              </a:rPr>
              <a:t>могут быть </a:t>
            </a:r>
            <a:r>
              <a:rPr lang="ru-RU" sz="2400" dirty="0" smtClean="0">
                <a:solidFill>
                  <a:srgbClr val="FF0000"/>
                </a:solidFill>
              </a:rPr>
              <a:t>НЕУМЫШЛЕННЫМИ</a:t>
            </a:r>
          </a:p>
          <a:p>
            <a:pPr defTabSz="1043056">
              <a:spcBef>
                <a:spcPct val="0"/>
              </a:spcBef>
            </a:pP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(ввиду добросовестного заблуждения/ </a:t>
            </a:r>
            <a:r>
              <a:rPr lang="ru-RU" sz="2400" dirty="0" smtClean="0">
                <a:solidFill>
                  <a:srgbClr val="FF0000"/>
                </a:solidFill>
              </a:rPr>
              <a:t>неосторожности</a:t>
            </a:r>
            <a:r>
              <a:rPr lang="ru-RU" sz="4800" dirty="0" smtClean="0">
                <a:solidFill>
                  <a:srgbClr val="FF0000"/>
                </a:solidFill>
              </a:rPr>
              <a:t>)</a:t>
            </a:r>
            <a:endParaRPr lang="ru-RU" sz="4800" dirty="0">
              <a:solidFill>
                <a:srgbClr val="FF0000"/>
              </a:solidFill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65" y="2719835"/>
            <a:ext cx="429175" cy="1524429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5580112" y="3366483"/>
            <a:ext cx="771525" cy="6550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228184" y="2723452"/>
            <a:ext cx="2584124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ПУНКТ 3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статьи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122 </a:t>
            </a:r>
            <a:r>
              <a:rPr lang="ru-RU" sz="2000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НК</a:t>
            </a:r>
            <a:r>
              <a:rPr lang="ru-RU" sz="2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РФ</a:t>
            </a:r>
            <a:endParaRPr lang="ru-RU" sz="2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274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Aft>
                <a:spcPts val="600"/>
              </a:spcAft>
            </a:pPr>
            <a:r>
              <a:rPr lang="ru-RU" altLang="ru-RU" sz="2000" cap="all">
                <a:solidFill>
                  <a:srgbClr val="C00000"/>
                </a:solidFill>
                <a:latin typeface="Arial Narrow" panose="020B0606020202030204" pitchFamily="34" charset="0"/>
              </a:rPr>
              <a:t>что необходимо учитывать с целью избежание </a:t>
            </a:r>
            <a:br>
              <a:rPr lang="ru-RU" altLang="ru-RU" sz="2000" cap="all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altLang="ru-RU" sz="2000" cap="all">
                <a:solidFill>
                  <a:srgbClr val="C00000"/>
                </a:solidFill>
                <a:latin typeface="Arial Narrow" panose="020B0606020202030204" pitchFamily="34" charset="0"/>
              </a:rPr>
              <a:t>негативных последствий: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" name="Rectangle 1"/>
          <p:cNvSpPr>
            <a:spLocks noGrp="1"/>
          </p:cNvSpPr>
          <p:nvPr>
            <p:ph idx="1"/>
          </p:nvPr>
        </p:nvSpPr>
        <p:spPr>
          <a:xfrm>
            <a:off x="827584" y="2792760"/>
            <a:ext cx="7320689" cy="206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Основной </a:t>
            </a:r>
            <a:r>
              <a:rPr lang="ru-RU" sz="1600" dirty="0"/>
              <a:t>целью совершения сделки (операции) </a:t>
            </a:r>
            <a:r>
              <a:rPr lang="ru-RU" sz="1600" dirty="0" smtClean="0"/>
              <a:t>не может являться </a:t>
            </a:r>
            <a:r>
              <a:rPr lang="ru-RU" sz="1600" dirty="0"/>
              <a:t>неуплата (неполная уплата) и (или) зачет (возврат) суммы </a:t>
            </a:r>
            <a:r>
              <a:rPr lang="ru-RU" sz="1600" dirty="0" smtClean="0"/>
              <a:t>налога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О</a:t>
            </a:r>
            <a:r>
              <a:rPr lang="ru-RU" sz="1600" dirty="0" smtClean="0"/>
              <a:t>бязательство </a:t>
            </a:r>
            <a:r>
              <a:rPr lang="ru-RU" sz="1600" dirty="0"/>
              <a:t>по сделке (операции) </a:t>
            </a:r>
            <a:r>
              <a:rPr lang="ru-RU" sz="1600" dirty="0" smtClean="0"/>
              <a:t>должно быть исполнено </a:t>
            </a:r>
            <a:r>
              <a:rPr lang="ru-RU" sz="1600" dirty="0"/>
              <a:t>лицом, являющимся стороной договора, </a:t>
            </a:r>
            <a:r>
              <a:rPr lang="ru-RU" sz="1600" dirty="0" smtClean="0"/>
              <a:t> или </a:t>
            </a:r>
            <a:r>
              <a:rPr lang="ru-RU" sz="1600" dirty="0"/>
              <a:t>лицом, которому обязательство по исполнению сделки (операции) передано по договору или </a:t>
            </a:r>
            <a:r>
              <a:rPr lang="ru-RU" sz="1600" dirty="0" smtClean="0"/>
              <a:t>закону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Действия налогоплательщика не должны быть направлены на искажение фактов его хозяйственной жизни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242" y="1268760"/>
            <a:ext cx="1143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412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Arial Narrow" pitchFamily="34" charset="0"/>
                <a:cs typeface="Times New Roman" pitchFamily="18" charset="0"/>
              </a:rPr>
              <a:t>Спасибо за внимание!</a:t>
            </a:r>
            <a:endParaRPr lang="ru-RU" sz="36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62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472108"/>
              </p:ext>
            </p:extLst>
          </p:nvPr>
        </p:nvGraphicFramePr>
        <p:xfrm>
          <a:off x="755576" y="1484784"/>
          <a:ext cx="352839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501069"/>
            <a:ext cx="7997837" cy="1055723"/>
          </a:xfrm>
        </p:spPr>
        <p:txBody>
          <a:bodyPr/>
          <a:lstStyle/>
          <a:p>
            <a:pPr algn="ctr"/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соотношение количества дел, рассмотренных судами с участием налоговых органов республики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7474724"/>
              </p:ext>
            </p:extLst>
          </p:nvPr>
        </p:nvGraphicFramePr>
        <p:xfrm>
          <a:off x="4716016" y="1340768"/>
          <a:ext cx="35283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023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5" y="1606871"/>
            <a:ext cx="5621573" cy="4829253"/>
          </a:xfrm>
        </p:spPr>
        <p:txBody>
          <a:bodyPr/>
          <a:lstStyle/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Различное </a:t>
            </a:r>
            <a:r>
              <a:rPr lang="ru-RU" sz="2000" dirty="0" smtClean="0"/>
              <a:t>толкование </a:t>
            </a:r>
            <a:r>
              <a:rPr lang="ru-RU" sz="2000" dirty="0"/>
              <a:t>норм законодательства </a:t>
            </a:r>
            <a:r>
              <a:rPr lang="ru-RU" sz="2000" dirty="0" smtClean="0"/>
              <a:t> налогоплательщиками </a:t>
            </a:r>
            <a:r>
              <a:rPr lang="ru-RU" sz="2000" dirty="0"/>
              <a:t>и налоговыми </a:t>
            </a:r>
            <a:r>
              <a:rPr lang="ru-RU" sz="2000" dirty="0" smtClean="0"/>
              <a:t>органами, а также отсутствие единообразной правоприменительной практики </a:t>
            </a:r>
          </a:p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</a:t>
            </a:r>
            <a:r>
              <a:rPr lang="ru-RU" sz="2000" dirty="0" smtClean="0"/>
              <a:t>редставления </a:t>
            </a:r>
            <a:r>
              <a:rPr lang="ru-RU" sz="2000" dirty="0"/>
              <a:t>налогоплательщиками на судебное заседание документов, запрошенных налоговыми </a:t>
            </a:r>
            <a:r>
              <a:rPr lang="ru-RU" sz="2000" dirty="0" smtClean="0"/>
              <a:t>органами, </a:t>
            </a:r>
            <a:r>
              <a:rPr lang="ru-RU" sz="2000" dirty="0"/>
              <a:t>но не представленных </a:t>
            </a:r>
            <a:r>
              <a:rPr lang="ru-RU" sz="2000" dirty="0" smtClean="0"/>
              <a:t>налогоплательщиками, как в </a:t>
            </a:r>
            <a:r>
              <a:rPr lang="ru-RU" sz="2000" dirty="0"/>
              <a:t>ходе проведения </a:t>
            </a:r>
            <a:r>
              <a:rPr lang="ru-RU" sz="2000" dirty="0" smtClean="0"/>
              <a:t>мероприятий налогового контроля, так и на стадии досудебного урегулирования налогового </a:t>
            </a:r>
            <a:r>
              <a:rPr lang="ru-RU" sz="2000" dirty="0" smtClean="0"/>
              <a:t>спора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причины удовлетворения судами требований налогоплательщиков   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1700808"/>
            <a:ext cx="2389517" cy="114731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39 114 тыс. рублей или 28%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16215" y="3429000"/>
            <a:ext cx="2389517" cy="114731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96 979 тыс. рублей или 70%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3589"/>
            <a:ext cx="8280920" cy="10024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Споры, связанные с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применением налогоплательщиками  незаконных схем  минимизации налоговых обязательств  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56363" y="1324680"/>
            <a:ext cx="7848873" cy="442674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 smtClean="0"/>
              <a:t>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6853" y="3179228"/>
            <a:ext cx="3528393" cy="11480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06958" y="1499973"/>
            <a:ext cx="3898278" cy="59754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23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32178" y="4149080"/>
            <a:ext cx="6940221" cy="1992273"/>
          </a:xfrm>
          <a:prstGeom prst="roundRect">
            <a:avLst>
              <a:gd name="adj" fmla="val 17948"/>
            </a:avLst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«Налоговая выгода» не является противоправным явлением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применение оценочных категорий таких как «экономическая обоснованность», «должная осмотрительность», «злоупотребление правом»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4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833" y1="17857" x2="45000" y2="43750"/>
                        <a14:foregroundMark x1="15833" y1="9821" x2="15833" y2="9821"/>
                        <a14:foregroundMark x1="20000" y1="8929" x2="52500" y2="30357"/>
                        <a14:foregroundMark x1="61667" y1="28571" x2="88333" y2="8929"/>
                        <a14:foregroundMark x1="55833" y1="41964" x2="75000" y2="67857"/>
                        <a14:foregroundMark x1="18333" y1="62500" x2="11667" y2="76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95" y="4350152"/>
            <a:ext cx="292565" cy="2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833" y1="17857" x2="45000" y2="43750"/>
                        <a14:foregroundMark x1="15833" y1="9821" x2="15833" y2="9821"/>
                        <a14:foregroundMark x1="20000" y1="8929" x2="52500" y2="30357"/>
                        <a14:foregroundMark x1="61667" y1="28571" x2="88333" y2="8929"/>
                        <a14:foregroundMark x1="55833" y1="41964" x2="75000" y2="67857"/>
                        <a14:foregroundMark x1="18333" y1="62500" x2="11667" y2="76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35" y="5133756"/>
            <a:ext cx="292565" cy="2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440539" y="2090680"/>
            <a:ext cx="4680520" cy="1410328"/>
          </a:xfrm>
          <a:prstGeom prst="roundRect">
            <a:avLst>
              <a:gd name="adj" fmla="val 22997"/>
            </a:avLst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600" b="1" u="sng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доказательная база:</a:t>
            </a:r>
            <a:endParaRPr lang="ru-RU" sz="1600" b="1" u="sng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r>
              <a:rPr lang="ru-RU" sz="1600" b="1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1. необоснованная налоговая выгода</a:t>
            </a:r>
          </a:p>
          <a:p>
            <a:r>
              <a:rPr lang="ru-RU" sz="1600" b="1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2. отсутствие должной осмотрительности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74" y="1821634"/>
            <a:ext cx="1597651" cy="145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507751" y="648247"/>
            <a:ext cx="8189690" cy="69252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alt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Изменения в законодательстве, связанные с вопросом получения налоговой выгоды</a:t>
            </a:r>
            <a:endParaRPr lang="ru-RU" alt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899590" y="2531224"/>
            <a:ext cx="738856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ru-RU" sz="1600" b="1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цели и задачи изменений: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600" dirty="0" smtClean="0"/>
              <a:t>формирование </a:t>
            </a:r>
            <a:r>
              <a:rPr lang="ru-RU" altLang="ru-RU" sz="1600" dirty="0"/>
              <a:t>единообразного подхода к сбору доказательственной базы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600" dirty="0" smtClean="0"/>
              <a:t>предотвращение </a:t>
            </a:r>
            <a:r>
              <a:rPr lang="ru-RU" altLang="ru-RU" sz="1600" dirty="0"/>
              <a:t>использование механизмов «агрессивной» налоговой </a:t>
            </a:r>
            <a:r>
              <a:rPr lang="ru-RU" altLang="ru-RU" sz="1600" dirty="0" smtClean="0"/>
              <a:t>оптимизации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600" dirty="0"/>
              <a:t>с</a:t>
            </a:r>
            <a:r>
              <a:rPr lang="ru-RU" altLang="ru-RU" sz="1600" dirty="0" smtClean="0"/>
              <a:t>оздание нормальных условий ведения бизнеса и создание благоприятной экономической среды путем устранения недобросовестной конкуренции</a:t>
            </a:r>
            <a:endParaRPr lang="ru-RU" alt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78290" y="1484784"/>
            <a:ext cx="7826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altLang="ru-RU" sz="1600" b="1" dirty="0" smtClean="0">
                <a:solidFill>
                  <a:srgbClr val="0070C0"/>
                </a:solidFill>
              </a:rPr>
              <a:t>статья 54.1 Налогового кодекса Российской Федерации «</a:t>
            </a:r>
            <a:r>
              <a:rPr lang="ru-RU" sz="1600" b="1" dirty="0" smtClean="0">
                <a:solidFill>
                  <a:srgbClr val="0070C0"/>
                </a:solidFill>
              </a:rPr>
              <a:t>Пределы </a:t>
            </a:r>
            <a:r>
              <a:rPr lang="ru-RU" sz="1600" b="1" dirty="0">
                <a:solidFill>
                  <a:srgbClr val="0070C0"/>
                </a:solidFill>
              </a:rPr>
              <a:t>осуществления прав по исчислению налоговой базы и (или) суммы налога, сбора, страховых </a:t>
            </a:r>
            <a:r>
              <a:rPr lang="ru-RU" sz="1600" b="1" dirty="0" smtClean="0">
                <a:solidFill>
                  <a:srgbClr val="0070C0"/>
                </a:solidFill>
              </a:rPr>
              <a:t>взносов» </a:t>
            </a:r>
            <a:r>
              <a:rPr lang="ru-RU" sz="1600" b="1" dirty="0" smtClean="0"/>
              <a:t> </a:t>
            </a:r>
            <a:endParaRPr lang="ru-RU" altLang="ru-RU" sz="1600" b="1" cap="all" dirty="0">
              <a:latin typeface="Arial Narrow" panose="020B0606020202030204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5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899591" y="4941168"/>
            <a:ext cx="7103306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ru-RU" sz="1600" b="1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 Суть изменений: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законодателем </a:t>
            </a:r>
            <a:r>
              <a:rPr lang="ru-RU" sz="1600" dirty="0"/>
              <a:t>определены конкретные действия налогоплательщика, которые признаются злоупотреблением правами, и условия, которые должны быть соблюдены налогоплательщиком для возможности учесть расходы и заявить налоговые вычеты по имевшим место сделкам (операциям</a:t>
            </a:r>
            <a:r>
              <a:rPr lang="ru-RU" sz="1600" dirty="0" smtClean="0"/>
              <a:t>)</a:t>
            </a:r>
            <a:endParaRPr lang="ru-RU" altLang="ru-RU" sz="1600" b="1" cap="all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35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76505" cy="70621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alt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Изменения в законодательстве, связанные с вопросом получения налоговой выгоды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99592" y="1340768"/>
            <a:ext cx="7632848" cy="877961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статья 54.1 НК РФ представляет собой новый подход к проблеме злоупотребления налогоплательщиком своими правами, учитывающий основные аспекты сформированной судебной практики</a:t>
            </a:r>
            <a:endParaRPr lang="ru-RU" sz="1600" b="1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33949" y="3383472"/>
            <a:ext cx="2672856" cy="7921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175635"/>
            <a:ext cx="741682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Основные подходы сформированные положениями статьи 54.1 НК РФ</a:t>
            </a:r>
            <a:endParaRPr lang="ru-RU" sz="14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предусмотрен </a:t>
            </a:r>
            <a:r>
              <a:rPr lang="ru-RU" sz="1400" dirty="0"/>
              <a:t>запрет уменьшения налогоплательщиком налоговой базы и (или) суммы подлежащего уплате налога в результате искажения сведений о фактах хозяйственной жизни (совокупности таких фактов), об объектах налогообложения, подлежащих отражению в налоговом и (или) бухгалтерском учете либо налоговой отчетности </a:t>
            </a:r>
            <a:r>
              <a:rPr lang="ru-RU" sz="1400" dirty="0" smtClean="0"/>
              <a:t>налогоплательщика</a:t>
            </a:r>
          </a:p>
          <a:p>
            <a:pPr>
              <a:spcAft>
                <a:spcPts val="0"/>
              </a:spcAft>
            </a:pPr>
            <a:endParaRPr lang="ru-RU" sz="1400" dirty="0" smtClean="0"/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п</a:t>
            </a:r>
            <a:r>
              <a:rPr lang="ru-RU" sz="1400" dirty="0" smtClean="0"/>
              <a:t>редусмотрены условия </a:t>
            </a:r>
            <a:r>
              <a:rPr lang="ru-RU" sz="1400" dirty="0" smtClean="0"/>
              <a:t>при </a:t>
            </a:r>
            <a:r>
              <a:rPr lang="ru-RU" sz="1400" dirty="0" smtClean="0"/>
              <a:t>соблюдении которых </a:t>
            </a:r>
            <a:r>
              <a:rPr lang="ru-RU" sz="1400" dirty="0"/>
              <a:t>налогоплательщик вправе уменьшить налоговую базу и (или) сумму подлежащего уплате налога </a:t>
            </a:r>
            <a:r>
              <a:rPr lang="ru-RU" sz="1400" dirty="0" smtClean="0"/>
              <a:t>по </a:t>
            </a:r>
            <a:r>
              <a:rPr lang="ru-RU" sz="1400" dirty="0"/>
              <a:t>имевшим место сделкам (операциям) </a:t>
            </a:r>
            <a:r>
              <a:rPr lang="ru-RU" sz="1400" dirty="0" smtClean="0"/>
              <a:t> </a:t>
            </a:r>
            <a:endParaRPr lang="ru-RU" sz="1400" dirty="0"/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sp>
        <p:nvSpPr>
          <p:cNvPr id="1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6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71600" y="2348880"/>
            <a:ext cx="7632848" cy="1512168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Положения статьи 54.1 НК РФ  применяются</a:t>
            </a:r>
            <a:r>
              <a:rPr lang="ru-RU" sz="1400" dirty="0"/>
              <a:t> </a:t>
            </a:r>
            <a:r>
              <a:rPr lang="ru-RU" sz="14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к камеральным налоговым проверкам налоговых деклараций (расчетов), представленных в налоговый орган </a:t>
            </a:r>
            <a:r>
              <a:rPr lang="ru-RU" sz="14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после 19.08.2017 (дня </a:t>
            </a:r>
            <a:r>
              <a:rPr lang="ru-RU" sz="14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вступления в </a:t>
            </a:r>
            <a:r>
              <a:rPr lang="ru-RU" sz="14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силу), </a:t>
            </a:r>
            <a:r>
              <a:rPr lang="ru-RU" sz="1400" dirty="0" smtClean="0"/>
              <a:t> </a:t>
            </a:r>
            <a:r>
              <a:rPr lang="ru-RU" sz="14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а также выездным налоговым проверкам и проверкам полноты исчисления и уплаты налогов в связи с совершением сделок между взаимозависимыми лицами, решения о назначении которых вынесены налоговыми органами </a:t>
            </a:r>
            <a:r>
              <a:rPr lang="ru-RU" sz="14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после 19.08.2017</a:t>
            </a:r>
            <a:endParaRPr lang="ru-RU" sz="1400" b="1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14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39138" y="1918604"/>
            <a:ext cx="7320689" cy="482925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Всего в суд зашло: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41 Решение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НО с 54.1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3 </a:t>
            </a:r>
            <a:r>
              <a:rPr lang="ru-RU" sz="2000" dirty="0">
                <a:solidFill>
                  <a:srgbClr val="FF0000"/>
                </a:solidFill>
              </a:rPr>
              <a:t>дела в пользу </a:t>
            </a:r>
            <a:r>
              <a:rPr lang="ru-RU" sz="2000" dirty="0" smtClean="0">
                <a:solidFill>
                  <a:srgbClr val="FF0000"/>
                </a:solidFill>
              </a:rPr>
              <a:t>НО рассмотрено по кассационной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Инстанции </a:t>
            </a:r>
          </a:p>
          <a:p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А32-16300/2018</a:t>
            </a: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А32-16243/2018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А32-16237/2018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sz="2800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143" y="3117398"/>
            <a:ext cx="1819167" cy="2511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3502" y="659498"/>
            <a:ext cx="7337192" cy="1105803"/>
          </a:xfrm>
        </p:spPr>
        <p:txBody>
          <a:bodyPr>
            <a:noAutofit/>
          </a:bodyPr>
          <a:lstStyle/>
          <a:p>
            <a:r>
              <a:rPr lang="ru-RU" sz="3200" dirty="0"/>
              <a:t>СУДЫ ПО ДЕЛАМ, СВЯЗАННЫМ С ПРИМЕНЕНИЕМ 54.1 НК РФ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0" y="6041425"/>
            <a:ext cx="619712" cy="631834"/>
          </a:xfrm>
          <a:prstGeom prst="rect">
            <a:avLst/>
          </a:prstGeom>
        </p:spPr>
        <p:txBody>
          <a:bodyPr/>
          <a:lstStyle/>
          <a:p>
            <a:fld id="{BC7779C1-1859-4A93-AA84-EEF930EF0EFE}" type="slidenum">
              <a:rPr lang="ru-RU" smtClean="0"/>
              <a:t>7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951" y="1212398"/>
            <a:ext cx="1428750" cy="190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2099" y="3120660"/>
            <a:ext cx="4063042" cy="336966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defTabSz="1043056">
              <a:spcBef>
                <a:spcPct val="0"/>
              </a:spcBef>
            </a:pPr>
            <a:r>
              <a:rPr lang="ru-RU" sz="2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Определение КС РФ:</a:t>
            </a:r>
          </a:p>
          <a:p>
            <a:pPr defTabSz="1043056">
              <a:spcBef>
                <a:spcPct val="0"/>
              </a:spcBef>
            </a:pPr>
            <a:endParaRPr lang="ru-RU" sz="2000" b="1" dirty="0" smtClean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  <a:p>
            <a:pPr marL="285750" indent="-285750" defTabSz="1043056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 от 20.12.2018 № 3115-О ПАО «Нижнекамскнефтехим»</a:t>
            </a:r>
          </a:p>
          <a:p>
            <a:pPr marL="285750" indent="-285750" defTabSz="1043056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 от 26.11.2018 N 3055-О ООО «МАКЕ»</a:t>
            </a:r>
          </a:p>
          <a:p>
            <a:pPr marL="285750" indent="-285750" defTabSz="1043056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от 26.11.2018 N 3054-О АО «Группа «Илим»</a:t>
            </a:r>
          </a:p>
          <a:p>
            <a:pPr marL="285750" indent="-285750" defTabSz="1043056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от 17.07.2018 N 1717-О ООО «</a:t>
            </a:r>
            <a:r>
              <a:rPr lang="ru-RU" sz="2000" b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СибТрансАвто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»</a:t>
            </a:r>
          </a:p>
          <a:p>
            <a:pPr defTabSz="1043056">
              <a:spcBef>
                <a:spcPct val="0"/>
              </a:spcBef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269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2915" y="2064071"/>
            <a:ext cx="7290509" cy="2249136"/>
          </a:xfrm>
        </p:spPr>
        <p:txBody>
          <a:bodyPr/>
          <a:lstStyle/>
          <a:p>
            <a:pPr marL="844079" indent="-514350">
              <a:buAutoNum type="arabicPeriod"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Искажения о фактах хозяйственной жизни </a:t>
            </a:r>
          </a:p>
          <a:p>
            <a:pPr marL="844079" indent="-514350">
              <a:buAutoNum type="arabicPeriod"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Выполнение сделки иным лицом</a:t>
            </a:r>
          </a:p>
          <a:p>
            <a:pPr marL="844079" indent="-514350">
              <a:buAutoNum type="arabicPeriod"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Направленность сделки на неуплату налога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solidFill>
                  <a:srgbClr val="FF0000"/>
                </a:solidFill>
              </a:rPr>
              <a:t>	</a:t>
            </a:r>
            <a:r>
              <a:rPr lang="ru-RU" sz="3100" dirty="0"/>
              <a:t>Три п</a:t>
            </a:r>
            <a:r>
              <a:rPr lang="ru-RU" sz="3100" dirty="0" smtClean="0"/>
              <a:t>редмета </a:t>
            </a:r>
            <a:r>
              <a:rPr lang="ru-RU" sz="3100" dirty="0" smtClean="0"/>
              <a:t>доказывания при применении 54.1</a:t>
            </a:r>
            <a:endParaRPr lang="ru-RU" sz="3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0" y="6041425"/>
            <a:ext cx="619712" cy="631834"/>
          </a:xfrm>
          <a:prstGeom prst="rect">
            <a:avLst/>
          </a:prstGeom>
        </p:spPr>
        <p:txBody>
          <a:bodyPr/>
          <a:lstStyle/>
          <a:p>
            <a:fld id="{BC7779C1-1859-4A93-AA84-EEF930EF0EFE}" type="slidenum">
              <a:rPr lang="ru-RU" smtClean="0"/>
              <a:t>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67746" y="3717032"/>
            <a:ext cx="6916229" cy="286492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rmAutofit/>
          </a:bodyPr>
          <a:lstStyle/>
          <a:p>
            <a:pPr marL="228600" marR="0" indent="-2286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Подписание документов неуполномоченными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или неустановленными лицами </a:t>
            </a:r>
          </a:p>
          <a:p>
            <a:pPr marL="228600" marR="0" indent="-22860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ru-RU" sz="1600" b="1" baseline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Неисполнение контрагентом</a:t>
            </a: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налоговых обязательств</a:t>
            </a:r>
          </a:p>
          <a:p>
            <a:pPr marL="228600" indent="-228600" defTabSz="1043056">
              <a:spcBef>
                <a:spcPct val="0"/>
              </a:spcBef>
              <a:buFontTx/>
              <a:buAutoNum type="arabicPeriod"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Возможность достижения  того же результата экономической деятельности при совершении иных не запрещенных законодательством сделок</a:t>
            </a:r>
          </a:p>
          <a:p>
            <a:pPr defTabSz="1043056">
              <a:spcBef>
                <a:spcPct val="0"/>
              </a:spcBef>
            </a:pPr>
            <a:endParaRPr lang="ru-RU" sz="1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НЕ </a:t>
            </a:r>
            <a:r>
              <a:rPr lang="ru-RU" sz="1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МОГУТ РАССМАТРИВАТЬСЯ в качестве </a:t>
            </a:r>
            <a:r>
              <a:rPr lang="ru-RU" sz="1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САМОСТОЯТЕЛЬНОГО ОСНОВАНИЯ для </a:t>
            </a:r>
            <a:r>
              <a:rPr lang="ru-RU" sz="1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признания уменьшения налогоплательщиком налоговой базы и (или) суммы подлежащего уплате налога неправомерным.</a:t>
            </a:r>
          </a:p>
          <a:p>
            <a:pPr marR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579" y="1412397"/>
            <a:ext cx="1664494" cy="2219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3" y="4961805"/>
            <a:ext cx="835819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2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72729" y="2441277"/>
            <a:ext cx="6793302" cy="3174520"/>
          </a:xfrm>
        </p:spPr>
        <p:txBody>
          <a:bodyPr/>
          <a:lstStyle/>
          <a:p>
            <a:pPr marL="844079" indent="-514350">
              <a:buAutoNum type="arabicPeriod"/>
            </a:pPr>
            <a:r>
              <a:rPr lang="ru-RU" dirty="0" smtClean="0">
                <a:solidFill>
                  <a:srgbClr val="E46C0A"/>
                </a:solidFill>
              </a:rPr>
              <a:t>Имеет ли место сделка (изменение прав и обязанностей </a:t>
            </a:r>
            <a:r>
              <a:rPr lang="ru-RU" dirty="0" smtClean="0">
                <a:solidFill>
                  <a:srgbClr val="FF0000"/>
                </a:solidFill>
              </a:rPr>
              <a:t>НАЛОГОПЛАТЕЛЬЩИКА</a:t>
            </a:r>
            <a:r>
              <a:rPr lang="ru-RU" dirty="0" smtClean="0">
                <a:solidFill>
                  <a:srgbClr val="E46C0A"/>
                </a:solidFill>
              </a:rPr>
              <a:t>)</a:t>
            </a:r>
          </a:p>
          <a:p>
            <a:pPr marL="844079" indent="-514350">
              <a:buAutoNum type="arabicPeriod"/>
            </a:pPr>
            <a:r>
              <a:rPr lang="ru-RU" dirty="0" smtClean="0">
                <a:solidFill>
                  <a:srgbClr val="E46C0A"/>
                </a:solidFill>
              </a:rPr>
              <a:t>Соответствует ли существо сделки реальным намерениям сторон</a:t>
            </a:r>
            <a:endParaRPr lang="ru-RU" dirty="0">
              <a:solidFill>
                <a:srgbClr val="E46C0A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445783" cy="1396742"/>
          </a:xfrm>
        </p:spPr>
        <p:txBody>
          <a:bodyPr>
            <a:noAutofit/>
          </a:bodyPr>
          <a:lstStyle/>
          <a:p>
            <a:r>
              <a:rPr lang="ru-RU" sz="4000" dirty="0" smtClean="0"/>
              <a:t>Для квалификации условий, препятствующих в реализации права, необходимо установить: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0" y="6041425"/>
            <a:ext cx="619712" cy="631834"/>
          </a:xfrm>
          <a:prstGeom prst="rect">
            <a:avLst/>
          </a:prstGeom>
        </p:spPr>
        <p:txBody>
          <a:bodyPr/>
          <a:lstStyle/>
          <a:p>
            <a:fld id="{BC7779C1-1859-4A93-AA84-EEF930EF0EFE}" type="slidenum">
              <a:rPr lang="ru-RU" smtClean="0"/>
              <a:t>9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11" y="2015649"/>
            <a:ext cx="1477220" cy="328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75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25245</TotalTime>
  <Words>732</Words>
  <Application>Microsoft Office PowerPoint</Application>
  <PresentationFormat>Экран (4:3)</PresentationFormat>
  <Paragraphs>83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Специальное оформление</vt:lpstr>
      <vt:lpstr>1_Специальное оформление</vt:lpstr>
      <vt:lpstr>2_Специальное оформление</vt:lpstr>
      <vt:lpstr>Present_FNS2012_A4</vt:lpstr>
      <vt:lpstr>  Складывающаяся судебная практика по вопросам применения положений статьи 54.1 Налогового кодекса Российской Федерации  </vt:lpstr>
      <vt:lpstr> соотношение количества дел, рассмотренных судами с участием налоговых органов республики</vt:lpstr>
      <vt:lpstr> Основные причины удовлетворения судами требований налогоплательщиков   </vt:lpstr>
      <vt:lpstr>  Споры, связанные с применением налогоплательщиками  незаконных схем  минимизации налоговых обязательств  </vt:lpstr>
      <vt:lpstr> Основные Изменения в законодательстве, связанные с вопросом получения налоговой выгоды</vt:lpstr>
      <vt:lpstr> Основные Изменения в законодательстве, связанные с вопросом получения налоговой выгоды</vt:lpstr>
      <vt:lpstr>СУДЫ ПО ДЕЛАМ, СВЯЗАННЫМ С ПРИМЕНЕНИЕМ 54.1 НК РФ </vt:lpstr>
      <vt:lpstr> Три предмета доказывания при применении 54.1</vt:lpstr>
      <vt:lpstr>Для квалификации условий, препятствующих в реализации права, необходимо установить:</vt:lpstr>
      <vt:lpstr>Пункт 1 и 2 статьи 54.1 НК  </vt:lpstr>
      <vt:lpstr>что необходимо учитывать с целью избежание  негативных последствий: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Касянюк</dc:creator>
  <cp:lastModifiedBy>Соболева Татьяна Анатольевна</cp:lastModifiedBy>
  <cp:revision>1188</cp:revision>
  <cp:lastPrinted>2019-05-15T01:47:49Z</cp:lastPrinted>
  <dcterms:created xsi:type="dcterms:W3CDTF">2012-06-29T04:11:25Z</dcterms:created>
  <dcterms:modified xsi:type="dcterms:W3CDTF">2019-05-15T02:41:23Z</dcterms:modified>
</cp:coreProperties>
</file>